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73" r:id="rId4"/>
    <p:sldId id="309" r:id="rId5"/>
    <p:sldId id="274" r:id="rId6"/>
    <p:sldId id="272" r:id="rId7"/>
    <p:sldId id="292" r:id="rId9"/>
    <p:sldId id="310" r:id="rId10"/>
    <p:sldId id="283" r:id="rId11"/>
    <p:sldId id="290" r:id="rId12"/>
    <p:sldId id="276" r:id="rId13"/>
    <p:sldId id="311" r:id="rId14"/>
    <p:sldId id="282" r:id="rId15"/>
    <p:sldId id="312" r:id="rId16"/>
    <p:sldId id="278" r:id="rId17"/>
    <p:sldId id="307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89BF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0"/>
          <p:cNvGrpSpPr/>
          <p:nvPr/>
        </p:nvGrpSpPr>
        <p:grpSpPr bwMode="auto">
          <a:xfrm>
            <a:off x="3944938" y="4849813"/>
            <a:ext cx="4545012" cy="6350"/>
            <a:chOff x="3540123" y="4669899"/>
            <a:chExt cx="4544334" cy="6728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540123" y="4669899"/>
              <a:ext cx="4544334" cy="33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544884" y="4669899"/>
              <a:ext cx="1395205" cy="6728"/>
            </a:xfrm>
            <a:prstGeom prst="line">
              <a:avLst/>
            </a:prstGeom>
            <a:ln w="41275">
              <a:solidFill>
                <a:srgbClr val="738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300288" y="2138363"/>
            <a:ext cx="197104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60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2017</a:t>
            </a:r>
            <a:endParaRPr lang="zh-CN" altLang="en-US" sz="6000" smtClean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267200" y="2095500"/>
            <a:ext cx="6121400" cy="1101726"/>
          </a:xfrm>
        </p:spPr>
        <p:txBody>
          <a:bodyPr/>
          <a:lstStyle>
            <a:lvl1pPr algn="l">
              <a:defRPr sz="6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00288" y="3486151"/>
            <a:ext cx="8207322" cy="118744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BD61F9-42B7-4C2C-BD8D-1DFC7199F1AF}" type="datetimeFigureOut">
              <a:rPr lang="zh-CN" altLang="en-US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B015E-F3FD-48D0-8D4D-7FFD6D7287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4C009-3FBA-4409-8247-CBC06BD09D1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AA49C-D7F5-4D53-9AAD-5CFA3CB365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7"/>
          <p:cNvGrpSpPr/>
          <p:nvPr/>
        </p:nvGrpSpPr>
        <p:grpSpPr bwMode="auto">
          <a:xfrm>
            <a:off x="2744788" y="4378325"/>
            <a:ext cx="6702425" cy="0"/>
            <a:chOff x="3544885" y="4669899"/>
            <a:chExt cx="6701953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38568" y="4669899"/>
              <a:ext cx="61082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544885" y="4669899"/>
              <a:ext cx="3666867" cy="0"/>
            </a:xfrm>
            <a:prstGeom prst="line">
              <a:avLst/>
            </a:prstGeom>
            <a:ln w="41275">
              <a:solidFill>
                <a:srgbClr val="738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63875" y="3467100"/>
            <a:ext cx="6064250" cy="65722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89D2A-5D53-42F6-9286-3331A4A5A567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EAD8A7-0382-4BC4-B7B2-E485088550D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1C3DAE-6C94-4BE1-8357-87509DE9468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C6AA5-E45F-4FEA-9AEE-1E43B6E7E1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827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79699"/>
            <a:ext cx="5157787" cy="3509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827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79699"/>
            <a:ext cx="5183188" cy="3509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93DF0F-42F9-4069-BD6E-9A8FDE62E83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34693-2DA4-40D8-95F1-A6E892F8CF5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6"/>
          <p:cNvGrpSpPr/>
          <p:nvPr/>
        </p:nvGrpSpPr>
        <p:grpSpPr bwMode="auto">
          <a:xfrm>
            <a:off x="2744788" y="4378325"/>
            <a:ext cx="6702425" cy="0"/>
            <a:chOff x="3544885" y="4669899"/>
            <a:chExt cx="6701953" cy="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138568" y="4669899"/>
              <a:ext cx="610827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544885" y="4669899"/>
              <a:ext cx="3666867" cy="0"/>
            </a:xfrm>
            <a:prstGeom prst="line">
              <a:avLst/>
            </a:prstGeom>
            <a:ln w="41275">
              <a:solidFill>
                <a:srgbClr val="738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1494" y="2766219"/>
            <a:ext cx="8609013" cy="1325563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811ED-E40D-4A7E-BE0F-629731D00E1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DA965-CF31-4866-9E16-DAAF726ACC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4C8A6F-2948-49D5-84E0-8C6CBF25A1A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9FF25-0436-4476-AEED-3512614B48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953D7-C7FD-4D7B-A291-B29DAB47B49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1757C-73D0-4773-877D-834E6FDF00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37700" y="365125"/>
            <a:ext cx="18161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090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545C1-A780-4F83-9F22-2712C980158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1FE09-D0FD-4F75-9A7F-63C4CDFA398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33400"/>
            <a:ext cx="10515600" cy="567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3D5FF-BDAF-48E4-902B-42494322F2F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E73C2-56F3-420B-8379-7FDB137CDA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tags" Target="../tags/tag3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738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A05EFAC-AF13-4BD1-A299-880ACC5E47C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4E1425-D68F-4134-88F7-A1B94C2CA25F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rgbClr val="7389B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0"/>
          <p:cNvPicPr>
            <a:picLocks noChangeAspect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8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-15875"/>
            <a:ext cx="12192000" cy="68738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7689533" y="3127693"/>
            <a:ext cx="3387725" cy="338772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6" name="文本框 39"/>
          <p:cNvSpPr txBox="1">
            <a:spLocks noChangeArrowheads="1"/>
          </p:cNvSpPr>
          <p:nvPr/>
        </p:nvSpPr>
        <p:spPr bwMode="auto">
          <a:xfrm>
            <a:off x="9017159" y="5670233"/>
            <a:ext cx="162750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600" b="1" i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HOME</a:t>
            </a:r>
            <a:endParaRPr lang="en-US" sz="3600" b="1" i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47010" y="1682750"/>
            <a:ext cx="6423660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8800" b="1">
                <a:ln/>
                <a:solidFill>
                  <a:srgbClr val="7389BF"/>
                </a:solidFill>
                <a:effectLst>
                  <a:reflection blurRad="6350" stA="53000" endA="300" endPos="35500" dir="5400000" sy="-90000" algn="bl" rotWithShape="0"/>
                </a:effectLst>
              </a:rPr>
              <a:t>INTERNET+</a:t>
            </a:r>
            <a:endParaRPr lang="en-US" altLang="zh-CN" sz="8800" b="1">
              <a:ln/>
              <a:solidFill>
                <a:srgbClr val="7389BF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71160" y="362966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————</a:t>
            </a:r>
            <a:r>
              <a:rPr lang="zh-CN" altLang="en-US" sz="32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您的私人定制</a:t>
            </a:r>
            <a:endParaRPr lang="zh-CN" altLang="en-US" sz="32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8388"/>
            <a:ext cx="16002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400" b="1" smtClean="0">
                <a:latin typeface="微软雅黑" panose="020B0503020204020204" charset="-122"/>
                <a:ea typeface="微软雅黑" panose="020B0503020204020204" charset="-122"/>
              </a:rPr>
              <a:t>Case Show</a:t>
            </a:r>
            <a:endParaRPr lang="en-US" altLang="zh-CN" sz="4400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17321" y="1657235"/>
            <a:ext cx="2641371" cy="3853055"/>
          </a:xfrm>
          <a:custGeom>
            <a:avLst/>
            <a:gdLst>
              <a:gd name="connsiteX0" fmla="*/ 0 w 2101914"/>
              <a:gd name="connsiteY0" fmla="*/ 0 h 3066130"/>
              <a:gd name="connsiteX1" fmla="*/ 2101914 w 2101914"/>
              <a:gd name="connsiteY1" fmla="*/ 0 h 3066130"/>
              <a:gd name="connsiteX2" fmla="*/ 2101914 w 2101914"/>
              <a:gd name="connsiteY2" fmla="*/ 3066130 h 3066130"/>
              <a:gd name="connsiteX3" fmla="*/ 0 w 2101914"/>
              <a:gd name="connsiteY3" fmla="*/ 3066130 h 306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1914" h="3066130">
                <a:moveTo>
                  <a:pt x="0" y="0"/>
                </a:moveTo>
                <a:lnTo>
                  <a:pt x="2101914" y="0"/>
                </a:lnTo>
                <a:lnTo>
                  <a:pt x="2101914" y="3066130"/>
                </a:lnTo>
                <a:lnTo>
                  <a:pt x="0" y="3066130"/>
                </a:lnTo>
                <a:close/>
              </a:path>
            </a:pathLst>
          </a:custGeom>
          <a:noFill/>
          <a:ln w="19050">
            <a:noFill/>
          </a:ln>
        </p:spPr>
      </p:pic>
      <p:sp>
        <p:nvSpPr>
          <p:cNvPr id="7" name="矩形 6"/>
          <p:cNvSpPr/>
          <p:nvPr/>
        </p:nvSpPr>
        <p:spPr>
          <a:xfrm>
            <a:off x="3394075" y="1657350"/>
            <a:ext cx="2641600" cy="3852863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3752850" y="2036445"/>
            <a:ext cx="1969135" cy="1414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案例</a:t>
            </a:r>
            <a:endParaRPr lang="zh-CN" altLang="en-US" sz="5400" dirty="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SHOW</a:t>
            </a:r>
            <a:endParaRPr lang="en-US" altLang="zh-CN" sz="3200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851910" y="2828925"/>
            <a:ext cx="1725930" cy="1270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文本框 12"/>
          <p:cNvSpPr txBox="1">
            <a:spLocks noChangeArrowheads="1"/>
          </p:cNvSpPr>
          <p:nvPr/>
        </p:nvSpPr>
        <p:spPr bwMode="auto">
          <a:xfrm>
            <a:off x="3752850" y="2841625"/>
            <a:ext cx="17097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latin typeface="HelveticaNeueLT Pro 67 MdCn"/>
                <a:ea typeface="宋体" panose="02010600030101010101" pitchFamily="2" charset="-122"/>
              </a:rPr>
              <a:t> </a:t>
            </a:r>
            <a:endParaRPr lang="zh-CN" altLang="en-US">
              <a:latin typeface="HelveticaNeueLT Pro 67 MdCn"/>
              <a:ea typeface="宋体" panose="02010600030101010101" pitchFamily="2" charset="-122"/>
            </a:endParaRPr>
          </a:p>
        </p:txBody>
      </p:sp>
      <p:sp>
        <p:nvSpPr>
          <p:cNvPr id="17419" name="矩形 1"/>
          <p:cNvSpPr>
            <a:spLocks noChangeArrowheads="1"/>
          </p:cNvSpPr>
          <p:nvPr/>
        </p:nvSpPr>
        <p:spPr bwMode="auto">
          <a:xfrm>
            <a:off x="944563" y="5781675"/>
            <a:ext cx="10421937" cy="143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The company specialized construction sites, such as food and clothing website, responsive website, website technology, all kinds of cool website, if you need our help, please contact us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20" name="文本框 16"/>
          <p:cNvSpPr txBox="1">
            <a:spLocks noChangeArrowheads="1"/>
          </p:cNvSpPr>
          <p:nvPr/>
        </p:nvSpPr>
        <p:spPr bwMode="auto">
          <a:xfrm>
            <a:off x="3596640" y="3651885"/>
            <a:ext cx="228219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</a:rPr>
              <a:t>古典家具网站、食品公司响应式网站、服装企业网站、科技公司网站、日用品销售公司网站等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16" name="组合 8"/>
          <p:cNvGrpSpPr/>
          <p:nvPr/>
        </p:nvGrpSpPr>
        <p:grpSpPr bwMode="auto">
          <a:xfrm>
            <a:off x="588218" y="456016"/>
            <a:ext cx="3165475" cy="1004570"/>
            <a:chOff x="605584" y="347739"/>
            <a:chExt cx="3165496" cy="1004600"/>
          </a:xfrm>
        </p:grpSpPr>
        <p:sp>
          <p:nvSpPr>
            <p:cNvPr id="17" name="TextBox 91"/>
            <p:cNvSpPr txBox="1">
              <a:spLocks noChangeArrowheads="1"/>
            </p:cNvSpPr>
            <p:nvPr/>
          </p:nvSpPr>
          <p:spPr bwMode="auto">
            <a:xfrm>
              <a:off x="605584" y="347739"/>
              <a:ext cx="3008650" cy="82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800" b="1" dirty="0">
                  <a:solidFill>
                    <a:srgbClr val="7389BF"/>
                  </a:solidFill>
                  <a:latin typeface="Calibri" panose="020F0502020204030204" charset="0"/>
                  <a:ea typeface="宋体" panose="02010600030101010101" pitchFamily="2" charset="-122"/>
                </a:rPr>
                <a:t>CASE</a:t>
              </a:r>
              <a:r>
                <a:rPr lang="en-US" altLang="zh-CN" sz="4400" b="1" dirty="0">
                  <a:solidFill>
                    <a:srgbClr val="7389BF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en-US" altLang="zh-CN" sz="4400" b="1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S</a:t>
              </a:r>
              <a:r>
                <a:rPr lang="en-US" sz="4400" b="1" dirty="0">
                  <a:latin typeface="Calibri" panose="020F0502020204030204" charset="0"/>
                  <a:ea typeface="宋体" panose="02010600030101010101" pitchFamily="2" charset="-122"/>
                </a:rPr>
                <a:t>how</a:t>
              </a:r>
              <a:endParaRPr lang="en-US" sz="4400" b="1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605584" y="1015144"/>
              <a:ext cx="3165496" cy="33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id-ID" sz="1600">
                  <a:latin typeface="微软雅黑" panose="020B0503020204020204" charset="-122"/>
                  <a:ea typeface="微软雅黑" panose="020B0503020204020204" charset="-122"/>
                </a:rPr>
                <a:t>My company do many case</a:t>
              </a:r>
              <a:endParaRPr lang="en-US" altLang="id-ID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图片 1" descr="demo3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1657350"/>
            <a:ext cx="2641600" cy="3821430"/>
          </a:xfrm>
          <a:prstGeom prst="rect">
            <a:avLst/>
          </a:prstGeom>
        </p:spPr>
      </p:pic>
      <p:pic>
        <p:nvPicPr>
          <p:cNvPr id="3" name="图片 2" descr="demo3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990" y="1626235"/>
            <a:ext cx="2667635" cy="3852545"/>
          </a:xfrm>
          <a:prstGeom prst="rect">
            <a:avLst/>
          </a:prstGeom>
        </p:spPr>
      </p:pic>
      <p:pic>
        <p:nvPicPr>
          <p:cNvPr id="10" name="图片 9" descr="demo3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305" y="1657350"/>
            <a:ext cx="2641600" cy="38519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8388"/>
            <a:ext cx="16002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400" b="1" smtClean="0">
                <a:latin typeface="微软雅黑" panose="020B0503020204020204" charset="-122"/>
                <a:ea typeface="微软雅黑" panose="020B0503020204020204" charset="-122"/>
              </a:rPr>
              <a:t>About Us</a:t>
            </a:r>
            <a:endParaRPr lang="en-US" altLang="zh-CN" sz="4400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" y="2046605"/>
            <a:ext cx="3314700" cy="914400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29"/>
          <p:cNvSpPr/>
          <p:nvPr/>
        </p:nvSpPr>
        <p:spPr>
          <a:xfrm>
            <a:off x="3462338" y="4683125"/>
            <a:ext cx="8729662" cy="914400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400" dirty="0">
                <a:latin typeface="方正舒体" panose="02010601030101010101" charset="-122"/>
                <a:ea typeface="方正舒体" panose="02010601030101010101" charset="-122"/>
              </a:rPr>
              <a:t>联系地址：河南省郑州市二七区河医立交桥</a:t>
            </a:r>
            <a:endParaRPr lang="zh-CN" altLang="en-US" sz="2400" dirty="0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6" name="Rectangle 18"/>
          <p:cNvSpPr/>
          <p:nvPr/>
        </p:nvSpPr>
        <p:spPr>
          <a:xfrm>
            <a:off x="6662738" y="2046288"/>
            <a:ext cx="3124200" cy="2535237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 algn="ctr"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高端定制网站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ctr"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移动网站建设</a:t>
            </a:r>
            <a:endParaRPr 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ctr"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业务系统研发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ctr"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应用程序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ctr"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  UI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美工设计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ctr">
              <a:buFont typeface="Wingdings" panose="05000000000000000000" pitchFamily="2" charset="2"/>
              <a:buChar char="n"/>
              <a:defRPr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  服务器运维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Rectangle 44"/>
          <p:cNvSpPr/>
          <p:nvPr/>
        </p:nvSpPr>
        <p:spPr>
          <a:xfrm>
            <a:off x="3462338" y="2046288"/>
            <a:ext cx="3052762" cy="253523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11150" y="3360738"/>
            <a:ext cx="3151188" cy="10147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Tel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400-123-4567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联系电话：15687593754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1150" y="4375785"/>
            <a:ext cx="3151188" cy="70675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Email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Email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youremail@126.com</a:t>
            </a:r>
            <a:endParaRPr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组合 8"/>
          <p:cNvGrpSpPr/>
          <p:nvPr/>
        </p:nvGrpSpPr>
        <p:grpSpPr bwMode="auto">
          <a:xfrm>
            <a:off x="588010" y="440690"/>
            <a:ext cx="2647921" cy="958850"/>
            <a:chOff x="605584" y="347739"/>
            <a:chExt cx="2608598" cy="959211"/>
          </a:xfrm>
        </p:grpSpPr>
        <p:sp>
          <p:nvSpPr>
            <p:cNvPr id="14" name="TextBox 91"/>
            <p:cNvSpPr txBox="1">
              <a:spLocks noChangeArrowheads="1"/>
            </p:cNvSpPr>
            <p:nvPr/>
          </p:nvSpPr>
          <p:spPr bwMode="auto">
            <a:xfrm>
              <a:off x="605584" y="347739"/>
              <a:ext cx="2608598" cy="768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b="1" dirty="0">
                  <a:solidFill>
                    <a:srgbClr val="7389BF"/>
                  </a:solidFill>
                  <a:latin typeface="Calibri" panose="020F0502020204030204" charset="0"/>
                  <a:ea typeface="宋体" panose="02010600030101010101" pitchFamily="2" charset="-122"/>
                </a:rPr>
                <a:t>ABOUT </a:t>
              </a:r>
              <a:r>
                <a:rPr lang="en-US" altLang="zh-CN" sz="4400" b="1" dirty="0">
                  <a:latin typeface="Calibri" panose="020F0502020204030204" charset="0"/>
                  <a:ea typeface="宋体" panose="02010600030101010101" pitchFamily="2" charset="-122"/>
                </a:rPr>
                <a:t>US</a:t>
              </a:r>
              <a:endParaRPr lang="id-ID" altLang="zh-CN" sz="4400" dirty="0">
                <a:latin typeface="Raleway"/>
                <a:ea typeface="宋体" panose="02010600030101010101" pitchFamily="2" charset="-122"/>
              </a:endParaRPr>
            </a:p>
          </p:txBody>
        </p:sp>
        <p:sp>
          <p:nvSpPr>
            <p:cNvPr id="15" name="Rectangle 29"/>
            <p:cNvSpPr>
              <a:spLocks noChangeArrowheads="1"/>
            </p:cNvSpPr>
            <p:nvPr/>
          </p:nvSpPr>
          <p:spPr bwMode="auto">
            <a:xfrm>
              <a:off x="666264" y="969638"/>
              <a:ext cx="2487892" cy="337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sz="1600">
                  <a:latin typeface="微软雅黑" panose="020B0503020204020204" charset="-122"/>
                  <a:ea typeface="微软雅黑" panose="020B0503020204020204" charset="-122"/>
                </a:rPr>
                <a:t>关于我们</a:t>
              </a:r>
              <a:endParaRPr lang="zh-CN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11150" y="5082540"/>
            <a:ext cx="3151188" cy="1014730"/>
          </a:xfrm>
          <a:prstGeom prst="rect">
            <a:avLst/>
          </a:prstGeom>
        </p:spPr>
        <p:txBody>
          <a:bodyPr>
            <a:spAutoFit/>
          </a:bodyPr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copyright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defRPr/>
            </a:pPr>
            <a:r>
              <a:rPr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Copyright 20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-201</a:t>
            </a:r>
            <a:r>
              <a:rPr 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互联网 版权所有</a:t>
            </a:r>
            <a:endParaRPr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7320" y="224282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河南科技有限公司</a:t>
            </a:r>
            <a:endParaRPr lang="zh-CN" altLang="en-US" sz="280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49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/>
      <p:bldP spid="9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b="1" smtClean="0"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zh-CN" altLang="en-US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0"/>
          <p:cNvPicPr>
            <a:picLocks noChangeAspect="1"/>
          </p:cNvPicPr>
          <p:nvPr/>
        </p:nvPicPr>
        <p:blipFill>
          <a:blip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8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-41275"/>
            <a:ext cx="12192000" cy="687387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72" name="文本框 22"/>
          <p:cNvSpPr txBox="1">
            <a:spLocks noChangeArrowheads="1"/>
          </p:cNvSpPr>
          <p:nvPr/>
        </p:nvSpPr>
        <p:spPr bwMode="auto">
          <a:xfrm>
            <a:off x="973138" y="933450"/>
            <a:ext cx="218122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>
                <a:latin typeface="张海山锐谐体2.0-授权联系：Samtype@QQ.com"/>
                <a:ea typeface="张海山锐谐体2.0-授权联系：Samtype@QQ.com"/>
                <a:cs typeface="张海山锐谐体2.0-授权联系：Samtype@QQ.com"/>
              </a:rPr>
              <a:t>目录</a:t>
            </a:r>
            <a:endParaRPr lang="zh-CN" altLang="en-US" sz="6600" b="1">
              <a:latin typeface="张海山锐谐体2.0-授权联系：Samtype@QQ.com"/>
              <a:ea typeface="张海山锐谐体2.0-授权联系：Samtype@QQ.com"/>
              <a:cs typeface="张海山锐谐体2.0-授权联系：Samtype@QQ.com"/>
            </a:endParaRPr>
          </a:p>
        </p:txBody>
      </p:sp>
      <p:sp>
        <p:nvSpPr>
          <p:cNvPr id="7173" name="矩形 26"/>
          <p:cNvSpPr>
            <a:spLocks noChangeArrowheads="1"/>
          </p:cNvSpPr>
          <p:nvPr/>
        </p:nvSpPr>
        <p:spPr bwMode="auto">
          <a:xfrm>
            <a:off x="1774825" y="2436813"/>
            <a:ext cx="12039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alibri" panose="020F0502020204030204" charset="0"/>
                <a:ea typeface="宋体" panose="02010600030101010101" pitchFamily="2" charset="-122"/>
              </a:rPr>
              <a:t>公司简介</a:t>
            </a:r>
            <a:endParaRPr lang="zh-CN" altLang="en-US" sz="20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7174" name="矩形 27"/>
          <p:cNvSpPr>
            <a:spLocks noChangeArrowheads="1"/>
          </p:cNvSpPr>
          <p:nvPr/>
        </p:nvSpPr>
        <p:spPr bwMode="auto">
          <a:xfrm>
            <a:off x="1797050" y="2724150"/>
            <a:ext cx="159004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Segoe UI Semilight" panose="020B0402040204020203" pitchFamily="34" charset="0"/>
                <a:ea typeface="宋体" panose="02010600030101010101" pitchFamily="2" charset="-122"/>
                <a:cs typeface="Segoe UI Semilight" panose="020B0402040204020203" pitchFamily="34" charset="0"/>
              </a:rPr>
              <a:t>company profile</a:t>
            </a:r>
            <a:endParaRPr lang="en-US" altLang="zh-CN" sz="1600">
              <a:latin typeface="Segoe UI Semilight" panose="020B0402040204020203" pitchFamily="34" charset="0"/>
              <a:ea typeface="宋体" panose="0201060003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7175" name="文本框 28"/>
          <p:cNvSpPr txBox="1">
            <a:spLocks noChangeArrowheads="1"/>
          </p:cNvSpPr>
          <p:nvPr/>
        </p:nvSpPr>
        <p:spPr bwMode="auto">
          <a:xfrm>
            <a:off x="1041400" y="2354580"/>
            <a:ext cx="8089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7389B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000" b="1">
              <a:solidFill>
                <a:srgbClr val="7389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6" name="矩形 29"/>
          <p:cNvSpPr>
            <a:spLocks noChangeArrowheads="1"/>
          </p:cNvSpPr>
          <p:nvPr/>
        </p:nvSpPr>
        <p:spPr bwMode="auto">
          <a:xfrm>
            <a:off x="1774825" y="3851275"/>
            <a:ext cx="12039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alibri" panose="020F0502020204030204" charset="0"/>
                <a:ea typeface="宋体" panose="02010600030101010101" pitchFamily="2" charset="-122"/>
              </a:rPr>
              <a:t>案例展示</a:t>
            </a:r>
            <a:endParaRPr lang="zh-CN" altLang="en-US" sz="20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7177" name="矩形 30"/>
          <p:cNvSpPr>
            <a:spLocks noChangeArrowheads="1"/>
          </p:cNvSpPr>
          <p:nvPr/>
        </p:nvSpPr>
        <p:spPr bwMode="auto">
          <a:xfrm>
            <a:off x="1797050" y="4138613"/>
            <a:ext cx="10718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Segoe UI Semilight" panose="020B0402040204020203" pitchFamily="34" charset="0"/>
                <a:ea typeface="宋体" panose="02010600030101010101" pitchFamily="2" charset="-122"/>
                <a:cs typeface="Segoe UI Semilight" panose="020B0402040204020203" pitchFamily="34" charset="0"/>
              </a:rPr>
              <a:t>case show</a:t>
            </a:r>
            <a:endParaRPr lang="en-US" altLang="zh-CN" sz="1600">
              <a:latin typeface="Segoe UI Semilight" panose="020B0402040204020203" pitchFamily="34" charset="0"/>
              <a:ea typeface="宋体" panose="0201060003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7178" name="文本框 31"/>
          <p:cNvSpPr txBox="1">
            <a:spLocks noChangeArrowheads="1"/>
          </p:cNvSpPr>
          <p:nvPr/>
        </p:nvSpPr>
        <p:spPr bwMode="auto">
          <a:xfrm>
            <a:off x="1041400" y="3759200"/>
            <a:ext cx="8089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7389B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zh-CN" altLang="en-US" sz="4000" b="1">
              <a:solidFill>
                <a:srgbClr val="7389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79" name="矩形 32"/>
          <p:cNvSpPr>
            <a:spLocks noChangeArrowheads="1"/>
          </p:cNvSpPr>
          <p:nvPr/>
        </p:nvSpPr>
        <p:spPr bwMode="auto">
          <a:xfrm>
            <a:off x="5029200" y="3851275"/>
            <a:ext cx="120396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alibri" panose="020F0502020204030204" charset="0"/>
                <a:ea typeface="宋体" panose="02010600030101010101" pitchFamily="2" charset="-122"/>
              </a:rPr>
              <a:t>关于我们</a:t>
            </a:r>
            <a:endParaRPr lang="zh-CN" altLang="en-US" sz="20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7180" name="矩形 33"/>
          <p:cNvSpPr>
            <a:spLocks noChangeArrowheads="1"/>
          </p:cNvSpPr>
          <p:nvPr/>
        </p:nvSpPr>
        <p:spPr bwMode="auto">
          <a:xfrm>
            <a:off x="5051425" y="4138613"/>
            <a:ext cx="94424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Segoe UI Semilight" panose="020B0402040204020203" pitchFamily="34" charset="0"/>
                <a:ea typeface="宋体" panose="02010600030101010101" pitchFamily="2" charset="-122"/>
                <a:cs typeface="Segoe UI Semilight" panose="020B0402040204020203" pitchFamily="34" charset="0"/>
              </a:rPr>
              <a:t>about us</a:t>
            </a:r>
            <a:endParaRPr lang="en-US" altLang="zh-CN" sz="1600">
              <a:latin typeface="Segoe UI Semilight" panose="020B0402040204020203" pitchFamily="34" charset="0"/>
              <a:ea typeface="宋体" panose="0201060003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7181" name="文本框 34"/>
          <p:cNvSpPr txBox="1">
            <a:spLocks noChangeArrowheads="1"/>
          </p:cNvSpPr>
          <p:nvPr/>
        </p:nvSpPr>
        <p:spPr bwMode="auto">
          <a:xfrm>
            <a:off x="4295775" y="3759200"/>
            <a:ext cx="8089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7389B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zh-CN" altLang="en-US" sz="4000" b="1">
              <a:solidFill>
                <a:srgbClr val="7389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82" name="矩形 35"/>
          <p:cNvSpPr>
            <a:spLocks noChangeArrowheads="1"/>
          </p:cNvSpPr>
          <p:nvPr/>
        </p:nvSpPr>
        <p:spPr bwMode="auto">
          <a:xfrm>
            <a:off x="5029200" y="2436813"/>
            <a:ext cx="15163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alibri" panose="020F0502020204030204" charset="0"/>
                <a:ea typeface="宋体" panose="02010600030101010101" pitchFamily="2" charset="-122"/>
              </a:rPr>
              <a:t>我们做什么</a:t>
            </a:r>
            <a:r>
              <a:rPr lang="en-US" altLang="zh-CN" sz="2000" b="1">
                <a:latin typeface="Calibri" panose="020F0502020204030204" charset="0"/>
                <a:ea typeface="宋体" panose="02010600030101010101" pitchFamily="2" charset="-122"/>
              </a:rPr>
              <a:t> </a:t>
            </a:r>
            <a:endParaRPr lang="zh-CN" altLang="en-US" sz="2000" b="1"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7183" name="矩形 36"/>
          <p:cNvSpPr>
            <a:spLocks noChangeArrowheads="1"/>
          </p:cNvSpPr>
          <p:nvPr/>
        </p:nvSpPr>
        <p:spPr bwMode="auto">
          <a:xfrm>
            <a:off x="5051425" y="2724150"/>
            <a:ext cx="15544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latin typeface="Segoe UI Semilight" panose="020B0402040204020203" pitchFamily="34" charset="0"/>
                <a:ea typeface="宋体" panose="02010600030101010101" pitchFamily="2" charset="-122"/>
                <a:cs typeface="Segoe UI Semilight" panose="020B0402040204020203" pitchFamily="34" charset="0"/>
              </a:rPr>
              <a:t>what can we do</a:t>
            </a:r>
            <a:endParaRPr lang="en-US" altLang="zh-CN" sz="1600">
              <a:latin typeface="Segoe UI Semilight" panose="020B0402040204020203" pitchFamily="34" charset="0"/>
              <a:ea typeface="宋体" panose="0201060003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7184" name="文本框 37"/>
          <p:cNvSpPr txBox="1">
            <a:spLocks noChangeArrowheads="1"/>
          </p:cNvSpPr>
          <p:nvPr/>
        </p:nvSpPr>
        <p:spPr bwMode="auto">
          <a:xfrm>
            <a:off x="4295775" y="2343150"/>
            <a:ext cx="80899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49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defTabSz="91249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defTabSz="91249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>
                <a:solidFill>
                  <a:srgbClr val="7389BF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000" b="1">
              <a:solidFill>
                <a:srgbClr val="7389B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7491413" y="2868613"/>
            <a:ext cx="3387725" cy="338772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6" name="文本框 39"/>
          <p:cNvSpPr txBox="1">
            <a:spLocks noChangeArrowheads="1"/>
          </p:cNvSpPr>
          <p:nvPr/>
        </p:nvSpPr>
        <p:spPr bwMode="auto">
          <a:xfrm>
            <a:off x="8436452" y="5472113"/>
            <a:ext cx="280416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i="1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CONTANTS</a:t>
            </a:r>
            <a:endParaRPr lang="zh-CN" altLang="en-US" sz="3600" b="1" i="1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700078" y="2307908"/>
            <a:ext cx="16002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400" b="1" smtClean="0">
                <a:latin typeface="微软雅黑" panose="020B0503020204020204" charset="-122"/>
                <a:ea typeface="微软雅黑" panose="020B0503020204020204" charset="-122"/>
              </a:rPr>
              <a:t>Company Profile</a:t>
            </a:r>
            <a:endParaRPr lang="en-US" altLang="zh-CN" sz="4400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4"/>
          <a:stretch>
            <a:fillRect/>
          </a:stretch>
        </p:blipFill>
        <p:spPr>
          <a:xfrm>
            <a:off x="962023" y="1509706"/>
            <a:ext cx="10058400" cy="36144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62024" y="304312"/>
            <a:ext cx="10040273" cy="1014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7389BF"/>
                </a:solidFill>
              </a:rPr>
              <a:t>INTERNET+</a:t>
            </a:r>
            <a:endParaRPr lang="en-US" altLang="zh-CN" dirty="0">
              <a:solidFill>
                <a:srgbClr val="7389B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786" y="5565435"/>
            <a:ext cx="10162511" cy="89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dirty="0">
                <a:solidFill>
                  <a:schemeClr val="bg1"/>
                </a:solidFill>
              </a:rPr>
              <a:t>9</a:t>
            </a:r>
            <a:r>
              <a:rPr lang="zh-CN" altLang="en-US" sz="1800" dirty="0">
                <a:solidFill>
                  <a:schemeClr val="bg1"/>
                </a:solidFill>
              </a:rPr>
              <a:t>年专注 · 互联网+，始于 2010 - 2018 展望未来专注于设计体验，专业于解决方案，我们有最棒的技术开发者定制研发，为您的客户和团队服务。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>
            <a:off x="411163" y="1847850"/>
            <a:ext cx="3762375" cy="3984625"/>
          </a:xfrm>
          <a:prstGeom prst="rtTriangle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>
            <a:off x="4967288" y="1830388"/>
            <a:ext cx="6248400" cy="568325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</a:ln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2010年-荣获</a:t>
            </a:r>
            <a:r>
              <a:rPr kumimoji="1"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河南</a:t>
            </a:r>
            <a:r>
              <a:rPr kumimoji="1" lang="en-US" altLang="ko-KR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省创新企业</a:t>
            </a:r>
            <a:endParaRPr kumimoji="1" lang="en-US" altLang="ko-KR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gray">
          <a:xfrm>
            <a:off x="4967288" y="2686050"/>
            <a:ext cx="6248400" cy="569913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</a:ln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ko-KR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2011年-设计联盟评选为金牌设计企业</a:t>
            </a:r>
            <a:endParaRPr kumimoji="1" lang="en-US" altLang="ko-KR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gray">
          <a:xfrm>
            <a:off x="4968875" y="3541713"/>
            <a:ext cx="6245225" cy="569912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</a:ln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2012年-荣获中关村高新技术企业</a:t>
            </a:r>
            <a:endParaRPr kumimoji="1"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gray">
          <a:xfrm>
            <a:off x="4967288" y="4397375"/>
            <a:ext cx="6248400" cy="569913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</a:ln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2013年-成功注册 " 互联网+ " 商标，树立品牌</a:t>
            </a:r>
            <a:endParaRPr kumimoji="1"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AutoShape 9"/>
          <p:cNvSpPr>
            <a:spLocks noChangeArrowheads="1"/>
          </p:cNvSpPr>
          <p:nvPr/>
        </p:nvSpPr>
        <p:spPr bwMode="gray">
          <a:xfrm>
            <a:off x="4967288" y="5253038"/>
            <a:ext cx="6248400" cy="568325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bg1">
                <a:lumMod val="95000"/>
              </a:schemeClr>
            </a:solidFill>
            <a:round/>
          </a:ln>
        </p:spPr>
        <p:txBody>
          <a:bodyPr wrap="none" lIns="92075" tIns="46038" rIns="92075" bIns="4603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2014年-已拥有自主知识产权，国家软件著作权达12项之多</a:t>
            </a:r>
            <a:endParaRPr kumimoji="1" lang="en-US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958850" y="2114550"/>
            <a:ext cx="400843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730375" y="2970213"/>
            <a:ext cx="323691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601913" y="3825875"/>
            <a:ext cx="236696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349625" y="4681538"/>
            <a:ext cx="161766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159250" y="5537200"/>
            <a:ext cx="80803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2" name="文本框 1"/>
          <p:cNvSpPr txBox="1">
            <a:spLocks noChangeArrowheads="1"/>
          </p:cNvSpPr>
          <p:nvPr/>
        </p:nvSpPr>
        <p:spPr bwMode="auto">
          <a:xfrm>
            <a:off x="491490" y="4045585"/>
            <a:ext cx="211074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rPr>
              <a:t>Lay down honor, look forward to the future</a:t>
            </a:r>
            <a:endParaRPr lang="zh-CN" altLang="en-US" sz="180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grpSp>
        <p:nvGrpSpPr>
          <p:cNvPr id="19" name="组合 8"/>
          <p:cNvGrpSpPr/>
          <p:nvPr/>
        </p:nvGrpSpPr>
        <p:grpSpPr bwMode="auto">
          <a:xfrm>
            <a:off x="588218" y="440776"/>
            <a:ext cx="4174490" cy="989647"/>
            <a:chOff x="605584" y="347739"/>
            <a:chExt cx="4174518" cy="989676"/>
          </a:xfrm>
        </p:grpSpPr>
        <p:sp>
          <p:nvSpPr>
            <p:cNvPr id="20" name="TextBox 91"/>
            <p:cNvSpPr txBox="1">
              <a:spLocks noChangeArrowheads="1"/>
            </p:cNvSpPr>
            <p:nvPr/>
          </p:nvSpPr>
          <p:spPr bwMode="auto">
            <a:xfrm>
              <a:off x="605584" y="347739"/>
              <a:ext cx="4174518" cy="768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b="1" dirty="0">
                  <a:solidFill>
                    <a:srgbClr val="7389BF"/>
                  </a:solidFill>
                  <a:latin typeface="Calibri" panose="020F0502020204030204" charset="0"/>
                  <a:ea typeface="宋体" panose="02010600030101010101" pitchFamily="2" charset="-122"/>
                </a:rPr>
                <a:t>COMPANY </a:t>
              </a:r>
              <a:r>
                <a:rPr lang="en-US" altLang="zh-CN" sz="4400" b="1" dirty="0">
                  <a:latin typeface="Calibri" panose="020F0502020204030204" charset="0"/>
                  <a:ea typeface="宋体" panose="02010600030101010101" pitchFamily="2" charset="-122"/>
                </a:rPr>
                <a:t>Honor</a:t>
              </a:r>
              <a:endParaRPr lang="en-US" altLang="zh-CN" sz="4400" b="1" dirty="0"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22" name="Rectangle 29"/>
            <p:cNvSpPr>
              <a:spLocks noChangeArrowheads="1"/>
            </p:cNvSpPr>
            <p:nvPr/>
          </p:nvSpPr>
          <p:spPr bwMode="auto">
            <a:xfrm>
              <a:off x="605584" y="1000220"/>
              <a:ext cx="4021164" cy="33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charset="-122"/>
                  <a:ea typeface="微软雅黑" panose="020B0503020204020204" charset="-122"/>
                </a:rPr>
                <a:t>放下荣誉，放眼未来</a:t>
              </a: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22"/>
          <p:cNvSpPr txBox="1">
            <a:spLocks noChangeArrowheads="1"/>
          </p:cNvSpPr>
          <p:nvPr/>
        </p:nvSpPr>
        <p:spPr bwMode="auto">
          <a:xfrm>
            <a:off x="5684838" y="2338388"/>
            <a:ext cx="16002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4400" b="1" smtClean="0">
                <a:latin typeface="微软雅黑" panose="020B0503020204020204" charset="-122"/>
                <a:ea typeface="微软雅黑" panose="020B0503020204020204" charset="-122"/>
              </a:rPr>
              <a:t>What Can We Do</a:t>
            </a:r>
            <a:endParaRPr lang="en-US" altLang="zh-CN" sz="4400" b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79750" y="2636838"/>
            <a:ext cx="1249363" cy="1249362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移动网站建设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29163" y="2636838"/>
            <a:ext cx="1249362" cy="1249362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业务系统研发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76988" y="2636838"/>
            <a:ext cx="1249362" cy="1249362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dirty="0">
                <a:latin typeface="微软雅黑" panose="020B0503020204020204" charset="-122"/>
                <a:ea typeface="微软雅黑" panose="020B0503020204020204" charset="-122"/>
              </a:rPr>
              <a:t>服务器运维</a:t>
            </a:r>
            <a:endParaRPr 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26400" y="2636838"/>
            <a:ext cx="1247775" cy="1249362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应用程序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83987" y="2636490"/>
            <a:ext cx="1422894" cy="1249251"/>
            <a:chOff x="553792" y="2768958"/>
            <a:chExt cx="1422894" cy="1249251"/>
          </a:xfrm>
          <a:solidFill>
            <a:schemeClr val="tx1">
              <a:lumMod val="50000"/>
              <a:lumOff val="50000"/>
            </a:schemeClr>
          </a:solidFill>
          <a:effectLst>
            <a:reflection blurRad="6350" stA="52000" endA="300" endPos="35000" dist="25400" dir="5400000" sy="-100000" algn="bl" rotWithShape="0"/>
          </a:effectLst>
        </p:grpSpPr>
        <p:sp>
          <p:nvSpPr>
            <p:cNvPr id="9" name="矩形 8"/>
            <p:cNvSpPr/>
            <p:nvPr/>
          </p:nvSpPr>
          <p:spPr>
            <a:xfrm>
              <a:off x="553792" y="2768958"/>
              <a:ext cx="1249251" cy="12492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latin typeface="微软雅黑" panose="020B0503020204020204" charset="-122"/>
                  <a:ea typeface="微软雅黑" panose="020B0503020204020204" charset="-122"/>
                </a:rPr>
                <a:t>高端定制网站</a:t>
              </a:r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1712891" y="2891531"/>
              <a:ext cx="283335" cy="2442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441" name="文本框 12"/>
          <p:cNvSpPr txBox="1">
            <a:spLocks noChangeArrowheads="1"/>
          </p:cNvSpPr>
          <p:nvPr/>
        </p:nvSpPr>
        <p:spPr bwMode="auto">
          <a:xfrm>
            <a:off x="617538" y="5316538"/>
            <a:ext cx="112506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</a:rPr>
              <a:t>本公司涉及的业务较为宽广，可以为您私人定制各类型网站，只要您有需要，我们就可以为您提供服务</a:t>
            </a:r>
            <a:endParaRPr lang="zh-CN" altLang="en-US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7525" y="5356225"/>
            <a:ext cx="71438" cy="25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74225" y="2636838"/>
            <a:ext cx="1249363" cy="1249362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美工设计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8"/>
          <p:cNvGrpSpPr/>
          <p:nvPr/>
        </p:nvGrpSpPr>
        <p:grpSpPr bwMode="auto">
          <a:xfrm>
            <a:off x="588218" y="440776"/>
            <a:ext cx="4123690" cy="989330"/>
            <a:chOff x="605584" y="347739"/>
            <a:chExt cx="4123718" cy="989359"/>
          </a:xfrm>
        </p:grpSpPr>
        <p:sp>
          <p:nvSpPr>
            <p:cNvPr id="18" name="TextBox 91"/>
            <p:cNvSpPr txBox="1">
              <a:spLocks noChangeArrowheads="1"/>
            </p:cNvSpPr>
            <p:nvPr/>
          </p:nvSpPr>
          <p:spPr bwMode="auto">
            <a:xfrm>
              <a:off x="605584" y="347739"/>
              <a:ext cx="4123718" cy="768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b="1" dirty="0">
                  <a:solidFill>
                    <a:srgbClr val="7389BF"/>
                  </a:solidFill>
                  <a:latin typeface="Calibri" panose="020F0502020204030204" charset="0"/>
                  <a:ea typeface="宋体" panose="02010600030101010101" pitchFamily="2" charset="-122"/>
                </a:rPr>
                <a:t>What Can We </a:t>
              </a:r>
              <a:r>
                <a:rPr lang="en-US" altLang="zh-CN" sz="4400" b="1" dirty="0">
                  <a:latin typeface="Calibri" panose="020F0502020204030204" charset="0"/>
                  <a:ea typeface="宋体" panose="02010600030101010101" pitchFamily="2" charset="-122"/>
                </a:rPr>
                <a:t>Do</a:t>
              </a:r>
              <a:endParaRPr lang="id-ID" altLang="zh-CN" sz="4400" dirty="0">
                <a:latin typeface="Raleway"/>
                <a:ea typeface="宋体" panose="02010600030101010101" pitchFamily="2" charset="-122"/>
              </a:endParaRPr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709725" y="999903"/>
              <a:ext cx="3914801" cy="33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charset="-122"/>
                  <a:ea typeface="微软雅黑" panose="020B0503020204020204" charset="-122"/>
                </a:rPr>
                <a:t>我们可以做什么</a:t>
              </a: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1516063"/>
            <a:ext cx="6311900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2"/>
          <p:cNvSpPr/>
          <p:nvPr/>
        </p:nvSpPr>
        <p:spPr>
          <a:xfrm>
            <a:off x="1219200" y="2530475"/>
            <a:ext cx="5805488" cy="1498600"/>
          </a:xfrm>
          <a:prstGeom prst="rect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2534" name="组合 5"/>
          <p:cNvGrpSpPr/>
          <p:nvPr/>
        </p:nvGrpSpPr>
        <p:grpSpPr bwMode="auto">
          <a:xfrm>
            <a:off x="1252538" y="4549775"/>
            <a:ext cx="3889375" cy="926466"/>
            <a:chOff x="6641395" y="1686590"/>
            <a:chExt cx="3870599" cy="903723"/>
          </a:xfrm>
        </p:grpSpPr>
        <p:sp>
          <p:nvSpPr>
            <p:cNvPr id="22539" name="Rectangle 4"/>
            <p:cNvSpPr>
              <a:spLocks noChangeArrowheads="1"/>
            </p:cNvSpPr>
            <p:nvPr/>
          </p:nvSpPr>
          <p:spPr bwMode="auto">
            <a:xfrm>
              <a:off x="6680654" y="2006207"/>
              <a:ext cx="3831340" cy="584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spcBef>
                  <a:spcPct val="0"/>
                </a:spcBef>
                <a:spcAft>
                  <a:spcPts val="800"/>
                </a:spcAft>
                <a:buFontTx/>
                <a:buNone/>
              </a:pPr>
              <a:r>
                <a:rPr lang="en-US" altLang="zh-CN" sz="1100">
                  <a:latin typeface="微软雅黑" panose="020B0503020204020204" charset="-122"/>
                  <a:ea typeface="微软雅黑" panose="020B0503020204020204" charset="-122"/>
                </a:rPr>
                <a:t>HTML</a:t>
              </a:r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100">
                  <a:latin typeface="微软雅黑" panose="020B0503020204020204" charset="-122"/>
                  <a:ea typeface="微软雅黑" panose="020B0503020204020204" charset="-122"/>
                </a:rPr>
                <a:t>CSS</a:t>
              </a:r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100">
                  <a:latin typeface="微软雅黑" panose="020B0503020204020204" charset="-122"/>
                  <a:ea typeface="微软雅黑" panose="020B0503020204020204" charset="-122"/>
                </a:rPr>
                <a:t>JavaScript</a:t>
              </a:r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100">
                  <a:latin typeface="微软雅黑" panose="020B0503020204020204" charset="-122"/>
                  <a:ea typeface="微软雅黑" panose="020B0503020204020204" charset="-122"/>
                </a:rPr>
                <a:t>DOM</a:t>
              </a:r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100">
                  <a:latin typeface="微软雅黑" panose="020B0503020204020204" charset="-122"/>
                  <a:ea typeface="微软雅黑" panose="020B0503020204020204" charset="-122"/>
                </a:rPr>
                <a:t>JQuery</a:t>
              </a:r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100">
                  <a:latin typeface="微软雅黑" panose="020B0503020204020204" charset="-122"/>
                  <a:ea typeface="微软雅黑" panose="020B0503020204020204" charset="-122"/>
                </a:rPr>
                <a:t>ajax</a:t>
              </a:r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100">
                  <a:latin typeface="微软雅黑" panose="020B0503020204020204" charset="-122"/>
                  <a:ea typeface="微软雅黑" panose="020B0503020204020204" charset="-122"/>
                </a:rPr>
                <a:t>fullpage</a:t>
              </a:r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等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641395" y="1686590"/>
              <a:ext cx="1630391" cy="2465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rgbClr val="665EB8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Technology adopted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2535" name="TextBox 1"/>
          <p:cNvSpPr txBox="1">
            <a:spLocks noChangeArrowheads="1"/>
          </p:cNvSpPr>
          <p:nvPr/>
        </p:nvSpPr>
        <p:spPr bwMode="auto">
          <a:xfrm>
            <a:off x="1815465" y="2793048"/>
            <a:ext cx="430657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echnical </a:t>
            </a:r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3600">
                <a:latin typeface="微软雅黑" panose="020B0503020204020204" charset="-122"/>
                <a:ea typeface="微软雅黑" panose="020B0503020204020204" charset="-122"/>
              </a:rPr>
              <a:t>nalysis</a:t>
            </a:r>
            <a:r>
              <a:rPr lang="en-US" altLang="zh-CN" sz="3600">
                <a:latin typeface="GeosansLight"/>
                <a:ea typeface="宋体" panose="02010600030101010101" pitchFamily="2" charset="-122"/>
              </a:rPr>
              <a:t> </a:t>
            </a:r>
            <a:endParaRPr lang="en-US" altLang="zh-CN" sz="3600">
              <a:latin typeface="GeosansLight"/>
              <a:ea typeface="宋体" panose="02010600030101010101" pitchFamily="2" charset="-122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588218" y="334096"/>
            <a:ext cx="4028122" cy="1090612"/>
            <a:chOff x="605584" y="241056"/>
            <a:chExt cx="4028149" cy="1090644"/>
          </a:xfrm>
        </p:grpSpPr>
        <p:sp>
          <p:nvSpPr>
            <p:cNvPr id="15" name="TextBox 91"/>
            <p:cNvSpPr txBox="1">
              <a:spLocks noChangeArrowheads="1"/>
            </p:cNvSpPr>
            <p:nvPr/>
          </p:nvSpPr>
          <p:spPr bwMode="auto">
            <a:xfrm>
              <a:off x="605584" y="241056"/>
              <a:ext cx="4027832" cy="922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5400" b="1" dirty="0">
                  <a:solidFill>
                    <a:srgbClr val="7389BF"/>
                  </a:solidFill>
                  <a:latin typeface="Calibri" panose="020F0502020204030204" charset="0"/>
                  <a:ea typeface="宋体" panose="02010600030101010101" pitchFamily="2" charset="-122"/>
                </a:rPr>
                <a:t>Technical</a:t>
              </a:r>
              <a:r>
                <a:rPr lang="en-US" altLang="zh-CN" sz="4400" b="1" dirty="0">
                  <a:solidFill>
                    <a:srgbClr val="7389BF"/>
                  </a:solidFill>
                  <a:latin typeface="Calibri" panose="020F0502020204030204" charset="0"/>
                  <a:ea typeface="宋体" panose="02010600030101010101" pitchFamily="2" charset="-122"/>
                </a:rPr>
                <a:t> </a:t>
              </a:r>
              <a:r>
                <a:rPr lang="en-US" sz="4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web</a:t>
              </a:r>
              <a:endParaRPr lang="en-US" sz="4400" dirty="0">
                <a:latin typeface="Raleway"/>
                <a:ea typeface="宋体" panose="02010600030101010101" pitchFamily="2" charset="-122"/>
              </a:endParaRPr>
            </a:p>
          </p:txBody>
        </p:sp>
        <p:sp>
          <p:nvSpPr>
            <p:cNvPr id="16" name="Rectangle 29"/>
            <p:cNvSpPr>
              <a:spLocks noChangeArrowheads="1"/>
            </p:cNvSpPr>
            <p:nvPr/>
          </p:nvSpPr>
          <p:spPr bwMode="auto">
            <a:xfrm>
              <a:off x="612569" y="994505"/>
              <a:ext cx="4021164" cy="33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latin typeface="微软雅黑" panose="020B0503020204020204" charset="-122"/>
                  <a:ea typeface="微软雅黑" panose="020B0503020204020204" charset="-122"/>
                </a:rPr>
                <a:t>Click here to add a title</a:t>
              </a:r>
              <a:endParaRPr lang="id-ID" altLang="zh-CN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815465" y="343852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</a:rPr>
              <a:t>技术分析</a:t>
            </a:r>
            <a:endParaRPr lang="zh-CN" altLang="en-US" sz="2400">
              <a:solidFill>
                <a:schemeClr val="bg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35"/>
          <p:cNvGrpSpPr/>
          <p:nvPr/>
        </p:nvGrpSpPr>
        <p:grpSpPr bwMode="auto">
          <a:xfrm>
            <a:off x="688230" y="2313150"/>
            <a:ext cx="10807700" cy="619125"/>
            <a:chOff x="408" y="1537"/>
            <a:chExt cx="6808" cy="39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" name="Rectangle 3"/>
            <p:cNvSpPr>
              <a:spLocks noChangeArrowheads="1"/>
            </p:cNvSpPr>
            <p:nvPr/>
          </p:nvSpPr>
          <p:spPr bwMode="gray">
            <a:xfrm>
              <a:off x="408" y="1537"/>
              <a:ext cx="6808" cy="3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/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gray">
            <a:xfrm>
              <a:off x="1732" y="1620"/>
              <a:ext cx="1056" cy="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/>
                <a:t>CSS </a:t>
              </a:r>
              <a:endParaRPr lang="en-US" altLang="zh-CN" dirty="0"/>
            </a:p>
          </p:txBody>
        </p:sp>
        <p:sp>
          <p:nvSpPr>
            <p:cNvPr id="15" name="AutoShape 9"/>
            <p:cNvSpPr>
              <a:spLocks noChangeArrowheads="1"/>
            </p:cNvSpPr>
            <p:nvPr/>
          </p:nvSpPr>
          <p:spPr bwMode="gray">
            <a:xfrm>
              <a:off x="2870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/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gray">
            <a:xfrm>
              <a:off x="3223" y="1620"/>
              <a:ext cx="1056" cy="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/>
                <a:t>JavaScript</a:t>
              </a:r>
              <a:endParaRPr lang="en-US" altLang="zh-CN" dirty="0"/>
            </a:p>
          </p:txBody>
        </p:sp>
        <p:sp>
          <p:nvSpPr>
            <p:cNvPr id="17" name="AutoShape 11"/>
            <p:cNvSpPr>
              <a:spLocks noChangeArrowheads="1"/>
            </p:cNvSpPr>
            <p:nvPr/>
          </p:nvSpPr>
          <p:spPr bwMode="gray">
            <a:xfrm>
              <a:off x="4345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gray">
            <a:xfrm>
              <a:off x="4648" y="1620"/>
              <a:ext cx="1056" cy="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/>
                <a:t>Fullpage</a:t>
              </a:r>
              <a:endParaRPr lang="en-US" altLang="zh-CN" dirty="0"/>
            </a:p>
          </p:txBody>
        </p:sp>
        <p:sp>
          <p:nvSpPr>
            <p:cNvPr id="19" name="AutoShape 11"/>
            <p:cNvSpPr>
              <a:spLocks noChangeArrowheads="1"/>
            </p:cNvSpPr>
            <p:nvPr/>
          </p:nvSpPr>
          <p:spPr bwMode="gray">
            <a:xfrm>
              <a:off x="5840" y="1642"/>
              <a:ext cx="232" cy="172"/>
            </a:xfrm>
            <a:prstGeom prst="rightArrow">
              <a:avLst>
                <a:gd name="adj1" fmla="val 50000"/>
                <a:gd name="adj2" fmla="val 60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/>
            </a:p>
          </p:txBody>
        </p:sp>
        <p:sp>
          <p:nvSpPr>
            <p:cNvPr id="20" name="Text Box 12"/>
            <p:cNvSpPr txBox="1">
              <a:spLocks noChangeArrowheads="1"/>
            </p:cNvSpPr>
            <p:nvPr/>
          </p:nvSpPr>
          <p:spPr bwMode="gray">
            <a:xfrm>
              <a:off x="6116" y="1620"/>
              <a:ext cx="1056" cy="2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/>
                <a:t>Ajax</a:t>
              </a:r>
              <a:endParaRPr lang="en-US" altLang="zh-CN" dirty="0"/>
            </a:p>
          </p:txBody>
        </p:sp>
      </p:grpSp>
      <p:grpSp>
        <p:nvGrpSpPr>
          <p:cNvPr id="23" name="Group 4"/>
          <p:cNvGrpSpPr/>
          <p:nvPr/>
        </p:nvGrpSpPr>
        <p:grpSpPr bwMode="auto">
          <a:xfrm>
            <a:off x="677118" y="2313150"/>
            <a:ext cx="2054225" cy="619125"/>
            <a:chOff x="404" y="1980"/>
            <a:chExt cx="1294" cy="298"/>
          </a:xfrm>
          <a:solidFill>
            <a:srgbClr val="7389BF"/>
          </a:solidFill>
        </p:grpSpPr>
        <p:sp>
          <p:nvSpPr>
            <p:cNvPr id="24" name="Rectangle 5"/>
            <p:cNvSpPr>
              <a:spLocks noChangeArrowheads="1"/>
            </p:cNvSpPr>
            <p:nvPr/>
          </p:nvSpPr>
          <p:spPr bwMode="invGray">
            <a:xfrm>
              <a:off x="404" y="1980"/>
              <a:ext cx="1205" cy="2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/>
                <a:t>HTML</a:t>
              </a:r>
              <a:endParaRPr lang="en-US" altLang="zh-CN" dirty="0"/>
            </a:p>
          </p:txBody>
        </p:sp>
        <p:sp>
          <p:nvSpPr>
            <p:cNvPr id="25" name="AutoShape 6"/>
            <p:cNvSpPr>
              <a:spLocks noChangeArrowheads="1"/>
            </p:cNvSpPr>
            <p:nvPr/>
          </p:nvSpPr>
          <p:spPr bwMode="invGray">
            <a:xfrm rot="5400000">
              <a:off x="1568" y="2072"/>
              <a:ext cx="139" cy="120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/>
            </a:p>
          </p:txBody>
        </p:sp>
      </p:grpSp>
      <p:cxnSp>
        <p:nvCxnSpPr>
          <p:cNvPr id="10246" name="AutoShape 17"/>
          <p:cNvCxnSpPr>
            <a:cxnSpLocks noChangeShapeType="1"/>
          </p:cNvCxnSpPr>
          <p:nvPr/>
        </p:nvCxnSpPr>
        <p:spPr bwMode="gray">
          <a:xfrm>
            <a:off x="2144713" y="3678238"/>
            <a:ext cx="866775" cy="0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7" name="AutoShape 18"/>
          <p:cNvCxnSpPr>
            <a:cxnSpLocks noChangeShapeType="1"/>
          </p:cNvCxnSpPr>
          <p:nvPr/>
        </p:nvCxnSpPr>
        <p:spPr bwMode="gray">
          <a:xfrm>
            <a:off x="4365625" y="3678238"/>
            <a:ext cx="876300" cy="0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48" name="AutoShape 19"/>
          <p:cNvCxnSpPr>
            <a:cxnSpLocks noChangeShapeType="1"/>
          </p:cNvCxnSpPr>
          <p:nvPr/>
        </p:nvCxnSpPr>
        <p:spPr bwMode="gray">
          <a:xfrm>
            <a:off x="6686550" y="3678238"/>
            <a:ext cx="828675" cy="0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AutoShape 13"/>
          <p:cNvSpPr>
            <a:spLocks noChangeArrowheads="1"/>
          </p:cNvSpPr>
          <p:nvPr/>
        </p:nvSpPr>
        <p:spPr bwMode="gray">
          <a:xfrm>
            <a:off x="973138" y="3121025"/>
            <a:ext cx="1114425" cy="1114425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0" name="AutoShape 14"/>
          <p:cNvSpPr>
            <a:spLocks noChangeArrowheads="1"/>
          </p:cNvSpPr>
          <p:nvPr/>
        </p:nvSpPr>
        <p:spPr bwMode="gray">
          <a:xfrm>
            <a:off x="3100388" y="3121025"/>
            <a:ext cx="1114425" cy="1114425"/>
          </a:xfrm>
          <a:prstGeom prst="diamond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AutoShape 15"/>
          <p:cNvSpPr>
            <a:spLocks noChangeArrowheads="1"/>
          </p:cNvSpPr>
          <p:nvPr/>
        </p:nvSpPr>
        <p:spPr bwMode="gray">
          <a:xfrm>
            <a:off x="5407025" y="3121025"/>
            <a:ext cx="1114425" cy="1114425"/>
          </a:xfrm>
          <a:prstGeom prst="diamond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2" name="AutoShape 16"/>
          <p:cNvSpPr>
            <a:spLocks noChangeArrowheads="1"/>
          </p:cNvSpPr>
          <p:nvPr/>
        </p:nvSpPr>
        <p:spPr bwMode="gray">
          <a:xfrm>
            <a:off x="7669213" y="3121025"/>
            <a:ext cx="1114425" cy="1114425"/>
          </a:xfrm>
          <a:prstGeom prst="diamond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0253" name="Text Box 24"/>
          <p:cNvSpPr txBox="1">
            <a:spLocks noChangeArrowheads="1"/>
          </p:cNvSpPr>
          <p:nvPr/>
        </p:nvSpPr>
        <p:spPr bwMode="gray">
          <a:xfrm>
            <a:off x="452438" y="4267200"/>
            <a:ext cx="20923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超文本标记语言，通过标记符号来标记要显示的网页中的各个部分。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254" name="Text Box 25"/>
          <p:cNvSpPr txBox="1">
            <a:spLocks noChangeArrowheads="1"/>
          </p:cNvSpPr>
          <p:nvPr/>
        </p:nvSpPr>
        <p:spPr bwMode="gray">
          <a:xfrm>
            <a:off x="2590165" y="4267200"/>
            <a:ext cx="209232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层叠样式表可以静态地修饰网页，配合各种脚本语言动态地对网页各元素进行格式化。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255" name="Text Box 26"/>
          <p:cNvSpPr txBox="1">
            <a:spLocks noChangeArrowheads="1"/>
          </p:cNvSpPr>
          <p:nvPr/>
        </p:nvSpPr>
        <p:spPr bwMode="gray">
          <a:xfrm>
            <a:off x="4889500" y="4267200"/>
            <a:ext cx="20923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JavaScript一种直译式脚本语言，是一种动态类型、弱类型、基于原型的语言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256" name="Text Box 27"/>
          <p:cNvSpPr txBox="1">
            <a:spLocks noChangeArrowheads="1"/>
          </p:cNvSpPr>
          <p:nvPr/>
        </p:nvSpPr>
        <p:spPr bwMode="gray">
          <a:xfrm>
            <a:off x="7180263" y="4267200"/>
            <a:ext cx="20923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fullPage 是一个基于 jQuery 的插件，它能够很方便、很轻松的制作出全屏网站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0257" name="AutoShape 19"/>
          <p:cNvCxnSpPr>
            <a:cxnSpLocks noChangeShapeType="1"/>
          </p:cNvCxnSpPr>
          <p:nvPr/>
        </p:nvCxnSpPr>
        <p:spPr bwMode="gray">
          <a:xfrm>
            <a:off x="8975725" y="3678238"/>
            <a:ext cx="828675" cy="0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AutoShape 16"/>
          <p:cNvSpPr>
            <a:spLocks noChangeArrowheads="1"/>
          </p:cNvSpPr>
          <p:nvPr/>
        </p:nvSpPr>
        <p:spPr bwMode="gray">
          <a:xfrm>
            <a:off x="9948863" y="3121025"/>
            <a:ext cx="1114425" cy="1114425"/>
          </a:xfrm>
          <a:prstGeom prst="diamond">
            <a:avLst/>
          </a:prstGeom>
          <a:solidFill>
            <a:srgbClr val="738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0259" name="Text Box 27"/>
          <p:cNvSpPr txBox="1">
            <a:spLocks noChangeArrowheads="1"/>
          </p:cNvSpPr>
          <p:nvPr/>
        </p:nvSpPr>
        <p:spPr bwMode="gray">
          <a:xfrm>
            <a:off x="9459913" y="4267200"/>
            <a:ext cx="209232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是指一种创建交互式网页应用的网页开发技术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0260" name="组合 8"/>
          <p:cNvGrpSpPr/>
          <p:nvPr/>
        </p:nvGrpSpPr>
        <p:grpSpPr bwMode="auto">
          <a:xfrm>
            <a:off x="588218" y="440776"/>
            <a:ext cx="4147820" cy="989647"/>
            <a:chOff x="605584" y="347739"/>
            <a:chExt cx="4147848" cy="989676"/>
          </a:xfrm>
        </p:grpSpPr>
        <p:sp>
          <p:nvSpPr>
            <p:cNvPr id="10266" name="TextBox 91"/>
            <p:cNvSpPr txBox="1">
              <a:spLocks noChangeArrowheads="1"/>
            </p:cNvSpPr>
            <p:nvPr/>
          </p:nvSpPr>
          <p:spPr bwMode="auto">
            <a:xfrm>
              <a:off x="605584" y="347739"/>
              <a:ext cx="4147848" cy="768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4400" b="1" dirty="0">
                  <a:solidFill>
                    <a:srgbClr val="7389BF"/>
                  </a:solidFill>
                  <a:latin typeface="Calibri" panose="020F0502020204030204" charset="0"/>
                  <a:ea typeface="宋体" panose="02010600030101010101" pitchFamily="2" charset="-122"/>
                </a:rPr>
                <a:t>Technical  </a:t>
              </a:r>
              <a:r>
                <a:rPr lang="en-US" altLang="zh-CN" sz="4400" b="1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</a:rPr>
                <a:t>D</a:t>
              </a:r>
              <a:r>
                <a:rPr lang="en-US" altLang="zh-CN" sz="4400" b="1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  <a:sym typeface="+mn-ea"/>
                </a:rPr>
                <a:t>etails</a:t>
              </a:r>
              <a:endParaRPr lang="en-US" altLang="zh-CN" sz="4400" b="1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0267" name="Rectangle 29"/>
            <p:cNvSpPr>
              <a:spLocks noChangeArrowheads="1"/>
            </p:cNvSpPr>
            <p:nvPr/>
          </p:nvSpPr>
          <p:spPr bwMode="auto">
            <a:xfrm>
              <a:off x="669085" y="1000220"/>
              <a:ext cx="4021164" cy="337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>
                  <a:latin typeface="微软雅黑" panose="020B0503020204020204" charset="-122"/>
                  <a:ea typeface="微软雅黑" panose="020B0503020204020204" charset="-122"/>
                </a:rPr>
                <a:t>技术简介</a:t>
              </a:r>
              <a:endParaRPr lang="zh-CN" altLang="en-US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261" name="文本框 1"/>
          <p:cNvSpPr txBox="1">
            <a:spLocks noChangeArrowheads="1"/>
          </p:cNvSpPr>
          <p:nvPr/>
        </p:nvSpPr>
        <p:spPr bwMode="auto">
          <a:xfrm>
            <a:off x="1134110" y="3463290"/>
            <a:ext cx="792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rPr>
              <a:t>结构</a:t>
            </a:r>
            <a:endParaRPr lang="zh-CN" altLang="en-US" sz="180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262" name="文本框 40"/>
          <p:cNvSpPr txBox="1">
            <a:spLocks noChangeArrowheads="1"/>
          </p:cNvSpPr>
          <p:nvPr/>
        </p:nvSpPr>
        <p:spPr bwMode="auto">
          <a:xfrm>
            <a:off x="3315018" y="3495358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rPr>
              <a:t>样式</a:t>
            </a:r>
            <a:endParaRPr lang="zh-CN" altLang="en-US" sz="180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263" name="文本框 41"/>
          <p:cNvSpPr txBox="1">
            <a:spLocks noChangeArrowheads="1"/>
          </p:cNvSpPr>
          <p:nvPr/>
        </p:nvSpPr>
        <p:spPr bwMode="auto">
          <a:xfrm>
            <a:off x="5468620" y="3524885"/>
            <a:ext cx="105283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rPr>
              <a:t>行为</a:t>
            </a:r>
            <a:endParaRPr lang="zh-CN" altLang="en-US" sz="180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264" name="文本框 42"/>
          <p:cNvSpPr txBox="1">
            <a:spLocks noChangeArrowheads="1"/>
          </p:cNvSpPr>
          <p:nvPr/>
        </p:nvSpPr>
        <p:spPr bwMode="auto">
          <a:xfrm>
            <a:off x="7669530" y="3495675"/>
            <a:ext cx="11137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rPr>
              <a:t>全屏</a:t>
            </a:r>
            <a:endParaRPr lang="zh-CN" altLang="en-US" sz="180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265" name="文本框 43"/>
          <p:cNvSpPr txBox="1">
            <a:spLocks noChangeArrowheads="1"/>
          </p:cNvSpPr>
          <p:nvPr/>
        </p:nvSpPr>
        <p:spPr bwMode="auto">
          <a:xfrm>
            <a:off x="10163175" y="3495675"/>
            <a:ext cx="685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Calibri" panose="020F0502020204030204" charset="0"/>
                <a:ea typeface="宋体" panose="02010600030101010101" pitchFamily="2" charset="-122"/>
              </a:rPr>
              <a:t>框架</a:t>
            </a:r>
            <a:endParaRPr lang="zh-CN" altLang="en-US" sz="1800">
              <a:solidFill>
                <a:srgbClr val="FFFFFF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basetag"/>
  <p:tag name="KSO_WM_TEMPLATE_INDEX" val="20163618"/>
</p:tagLst>
</file>

<file path=ppt/tags/tag10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16"/>
  <p:tag name="KSO_WM_SLIDE_INDEX" val="16"/>
  <p:tag name="KSO_WM_SLIDE_ITEM_CNT" val="0"/>
  <p:tag name="KSO_WM_SLIDE_TYPE" val="text"/>
  <p:tag name="KSO_WM_BEAUTIFY_FLAG" val="#wm#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23"/>
  <p:tag name="KSO_WM_SLIDE_INDEX" val="23"/>
  <p:tag name="KSO_WM_SLIDE_ITEM_CNT" val="0"/>
  <p:tag name="KSO_WM_SLIDE_TYPE" val="text"/>
  <p:tag name="KSO_WM_BEAUTIFY_FLAG" val="#wm#"/>
</p:tagLst>
</file>

<file path=ppt/tags/tag12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9"/>
  <p:tag name="KSO_WM_SLIDE_INDEX" val="9"/>
  <p:tag name="KSO_WM_SLIDE_ITEM_CNT" val="0"/>
  <p:tag name="KSO_WM_SLIDE_TYPE" val="text"/>
  <p:tag name="KSO_WM_BEAUTIFY_FLAG" val="#wm#"/>
</p:tagLst>
</file>

<file path=ppt/tags/tag13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7"/>
  <p:tag name="KSO_WM_SLIDE_INDEX" val="7"/>
  <p:tag name="KSO_WM_SLIDE_ITEM_CNT" val="0"/>
  <p:tag name="KSO_WM_SLIDE_TYPE" val="sectionTitle"/>
  <p:tag name="KSO_WM_BEAUTIFY_FLAG" val="#wm#"/>
</p:tagLst>
</file>

<file path=ppt/tags/tag14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15"/>
  <p:tag name="KSO_WM_SLIDE_INDEX" val="15"/>
  <p:tag name="KSO_WM_SLIDE_ITEM_CNT" val="0"/>
  <p:tag name="KSO_WM_SLIDE_TYPE" val="text"/>
  <p:tag name="KSO_WM_BEAUTIFY_FLAG" val="#wm#"/>
</p:tagLst>
</file>

<file path=ppt/tags/tag15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7"/>
  <p:tag name="KSO_WM_SLIDE_INDEX" val="7"/>
  <p:tag name="KSO_WM_SLIDE_ITEM_CNT" val="0"/>
  <p:tag name="KSO_WM_SLIDE_TYPE" val="sectionTitle"/>
  <p:tag name="KSO_WM_BEAUTIFY_FLAG" val="#wm#"/>
</p:tagLst>
</file>

<file path=ppt/tags/tag16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11"/>
  <p:tag name="KSO_WM_SLIDE_INDEX" val="11"/>
  <p:tag name="KSO_WM_SLIDE_ITEM_CNT" val="0"/>
  <p:tag name="KSO_WM_SLIDE_TYPE" val="text"/>
  <p:tag name="KSO_WM_BEAUTIFY_FLAG" val="#wm#"/>
</p:tagLst>
</file>

<file path=ppt/tags/tag17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40"/>
  <p:tag name="KSO_WM_SLIDE_INDEX" val="40"/>
  <p:tag name="KSO_WM_SLIDE_ITEM_CNT" val="0"/>
  <p:tag name="KSO_WM_SLIDE_TYPE" val="endPage"/>
  <p:tag name="KSO_WM_BEAUTIFY_FLAG" val="#wm#"/>
</p:tagLst>
</file>

<file path=ppt/tags/tag2.xml><?xml version="1.0" encoding="utf-8"?>
<p:tagLst xmlns:p="http://schemas.openxmlformats.org/presentationml/2006/main">
  <p:tag name="KSO_WM_TAG_VERSION" val="1.0"/>
  <p:tag name="KSO_WM_TEMPLATE_CATEGORY" val="basetag"/>
  <p:tag name="KSO_WM_TEMPLATE_INDEX" val="20163618"/>
</p:tagLst>
</file>

<file path=ppt/tags/tag3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TEMPLATE_THUMBS_INDEX" val="1、4、6、7、8、10、11、14、22、24、28、31、37、40"/>
  <p:tag name="KSO_WM_BEAUTIFY_FLAG" val="#wm#"/>
</p:tagLst>
</file>

<file path=ppt/tags/tag4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6"/>
  <p:tag name="KSO_WM_SLIDE_INDEX" val="6"/>
  <p:tag name="KSO_WM_SLIDE_ITEM_CNT" val="0"/>
  <p:tag name="KSO_WM_SLIDE_TYPE" val="contents"/>
  <p:tag name="KSO_WM_BEAUTIFY_FLAG" val="#wm#"/>
</p:tagLst>
</file>

<file path=ppt/tags/tag5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6"/>
  <p:tag name="KSO_WM_SLIDE_INDEX" val="6"/>
  <p:tag name="KSO_WM_SLIDE_ITEM_CNT" val="0"/>
  <p:tag name="KSO_WM_SLIDE_TYPE" val="contents"/>
  <p:tag name="KSO_WM_BEAUTIFY_FLAG" val="#wm#"/>
</p:tagLst>
</file>

<file path=ppt/tags/tag6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7"/>
  <p:tag name="KSO_WM_SLIDE_INDEX" val="7"/>
  <p:tag name="KSO_WM_SLIDE_ITEM_CNT" val="0"/>
  <p:tag name="KSO_WM_SLIDE_TYPE" val="sectionTitle"/>
  <p:tag name="KSO_WM_BEAUTIFY_FLAG" val="#wm#"/>
</p:tagLst>
</file>

<file path=ppt/tags/tag7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5"/>
  <p:tag name="KSO_WM_SLIDE_INDEX" val="5"/>
  <p:tag name="KSO_WM_SLIDE_ITEM_CNT" val="0"/>
  <p:tag name="KSO_WM_SLIDE_TYPE" val="text"/>
  <p:tag name="KSO_WM_BEAUTIFY_FLAG" val="#wm#"/>
</p:tagLst>
</file>

<file path=ppt/tags/tag8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25"/>
  <p:tag name="KSO_WM_SLIDE_INDEX" val="25"/>
  <p:tag name="KSO_WM_SLIDE_ITEM_CNT" val="0"/>
  <p:tag name="KSO_WM_SLIDE_TYPE" val="text"/>
  <p:tag name="KSO_WM_BEAUTIFY_FLAG" val="#wm#"/>
</p:tagLst>
</file>

<file path=ppt/tags/tag9.xml><?xml version="1.0" encoding="utf-8"?>
<p:tagLst xmlns:p="http://schemas.openxmlformats.org/presentationml/2006/main">
  <p:tag name="KSO_WM_TEMPLATE_CATEGORY" val="basetag"/>
  <p:tag name="KSO_WM_TEMPLATE_INDEX" val="20163618"/>
  <p:tag name="KSO_WM_TAG_VERSION" val="1.0"/>
  <p:tag name="KSO_WM_SLIDE_ID" val="basetag20163618_7"/>
  <p:tag name="KSO_WM_SLIDE_INDEX" val="7"/>
  <p:tag name="KSO_WM_SLIDE_ITEM_CNT" val="0"/>
  <p:tag name="KSO_WM_SLIDE_TYPE" val="sectionTitle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1325</Words>
  <Application>WPS 演示</Application>
  <PresentationFormat>宽屏</PresentationFormat>
  <Paragraphs>176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65" baseType="lpstr">
      <vt:lpstr>Arial</vt:lpstr>
      <vt:lpstr>宋体</vt:lpstr>
      <vt:lpstr>Wingdings</vt:lpstr>
      <vt:lpstr>微软雅黑 Light</vt:lpstr>
      <vt:lpstr>微软雅黑</vt:lpstr>
      <vt:lpstr>Arial Unicode MS</vt:lpstr>
      <vt:lpstr>Calibri</vt:lpstr>
      <vt:lpstr>黑体</vt:lpstr>
      <vt:lpstr>Calibri Light</vt:lpstr>
      <vt:lpstr>张海山锐谐体2.0-授权联系：Samtype@QQ.com</vt:lpstr>
      <vt:lpstr>Segoe UI Semilight</vt:lpstr>
      <vt:lpstr>Meiryo UI</vt:lpstr>
      <vt:lpstr>Segoe Print</vt:lpstr>
      <vt:lpstr>Arial</vt:lpstr>
      <vt:lpstr>Raleway</vt:lpstr>
      <vt:lpstr>HelveticaNeueLT Pro 67 MdCn</vt:lpstr>
      <vt:lpstr>HelveticaNeueLT Pro 67 MdCn</vt:lpstr>
      <vt:lpstr>MS PGothic</vt:lpstr>
      <vt:lpstr>Gill Sans</vt:lpstr>
      <vt:lpstr>方正兰亭粗黑_GBK</vt:lpstr>
      <vt:lpstr>Gulim</vt:lpstr>
      <vt:lpstr>GeosansLight</vt:lpstr>
      <vt:lpstr>FontAwesome</vt:lpstr>
      <vt:lpstr>HY헤드라인M</vt:lpstr>
      <vt:lpstr>方正中等线简体</vt:lpstr>
      <vt:lpstr>Gill Sans MT</vt:lpstr>
      <vt:lpstr>Malgun Gothic</vt:lpstr>
      <vt:lpstr>华文宋体</vt:lpstr>
      <vt:lpstr>华文新魏</vt:lpstr>
      <vt:lpstr>华文中宋</vt:lpstr>
      <vt:lpstr>华文仿宋</vt:lpstr>
      <vt:lpstr>华文彩云</vt:lpstr>
      <vt:lpstr>华文细黑</vt:lpstr>
      <vt:lpstr>方正姚体</vt:lpstr>
      <vt:lpstr>方正舒体</vt:lpstr>
      <vt:lpstr>等线</vt:lpstr>
      <vt:lpstr>隶书</vt:lpstr>
      <vt:lpstr>Malgun Gothic Semilight</vt:lpstr>
      <vt:lpstr>MingLiU-ExtB</vt:lpstr>
      <vt:lpstr>MS UI Gothic</vt:lpstr>
      <vt:lpstr>Agency FB</vt:lpstr>
      <vt:lpstr>Bernard MT Condensed</vt:lpstr>
      <vt:lpstr>Blackadder ITC</vt:lpstr>
      <vt:lpstr>Yu Gothic UI Semibold</vt:lpstr>
      <vt:lpstr>Algerian</vt:lpstr>
      <vt:lpstr>华文楷体</vt:lpstr>
      <vt:lpstr>华文隶书</vt:lpstr>
      <vt:lpstr>幼圆</vt:lpstr>
      <vt:lpstr>新宋体</vt:lpstr>
      <vt:lpstr>Office 主题</vt:lpstr>
      <vt:lpstr>1_Office 主题</vt:lpstr>
      <vt:lpstr>PowerPoint 演示文稿</vt:lpstr>
      <vt:lpstr>PowerPoint 演示文稿</vt:lpstr>
      <vt:lpstr>ADD YOUR TITLE</vt:lpstr>
      <vt:lpstr>PowerPoint 演示文稿</vt:lpstr>
      <vt:lpstr>PowerPoint 演示文稿</vt:lpstr>
      <vt:lpstr>CASE SHOW</vt:lpstr>
      <vt:lpstr>PowerPoint 演示文稿</vt:lpstr>
      <vt:lpstr>PowerPoint 演示文稿</vt:lpstr>
      <vt:lpstr>PowerPoint 演示文稿</vt:lpstr>
      <vt:lpstr>CASE SHOW</vt:lpstr>
      <vt:lpstr>PowerPoint 演示文稿</vt:lpstr>
      <vt:lpstr>Case Show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　　　</cp:lastModifiedBy>
  <cp:revision>125</cp:revision>
  <dcterms:created xsi:type="dcterms:W3CDTF">2017-08-03T09:01:00Z</dcterms:created>
  <dcterms:modified xsi:type="dcterms:W3CDTF">2018-03-30T08:59:07Z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